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5" r:id="rId3"/>
    <p:sldId id="292" r:id="rId4"/>
    <p:sldId id="290" r:id="rId5"/>
    <p:sldId id="291" r:id="rId6"/>
    <p:sldId id="276" r:id="rId7"/>
    <p:sldId id="287" r:id="rId8"/>
    <p:sldId id="283" r:id="rId9"/>
  </p:sldIdLst>
  <p:sldSz cx="9144000" cy="6858000" type="screen4x3"/>
  <p:notesSz cx="6799263" cy="9929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MOIGNE" initials="L" lastIdx="4" clrIdx="0"/>
  <p:cmAuthor id="1" name="SALAGNAC Jean-luc" initials="CST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462" autoAdjust="0"/>
  </p:normalViewPr>
  <p:slideViewPr>
    <p:cSldViewPr>
      <p:cViewPr>
        <p:scale>
          <a:sx n="60" d="100"/>
          <a:sy n="60" d="100"/>
        </p:scale>
        <p:origin x="-1746" y="-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53315-7154-4EA5-BFDA-10C10689A128}" type="datetimeFigureOut">
              <a:rPr lang="fr-FR" smtClean="0"/>
              <a:t>12/11/2014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6CD8D-E8BD-4FA0-AFF1-A663743FE2A2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719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AB321-221F-41B8-BC25-2DC3E4396954}" type="datetimeFigureOut">
              <a:rPr lang="en-GB" smtClean="0"/>
              <a:t>12/11/2014</a:t>
            </a:fld>
            <a:endParaRPr lang="en-GB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2E523-7D88-407E-9351-34512BCE20B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0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1728192" cy="365125"/>
          </a:xfrm>
        </p:spPr>
        <p:txBody>
          <a:bodyPr/>
          <a:lstStyle/>
          <a:p>
            <a:r>
              <a:rPr lang="en-GB" smtClean="0"/>
              <a:t>12 November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253682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8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1143000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525963"/>
          </a:xfrm>
        </p:spPr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smtClean="0"/>
              <a:t>12 November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88"/>
            <a:ext cx="828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30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245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78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09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07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802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64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2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88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 smtClean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12 November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F21D7-3695-4D66-A085-8A419778C1F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67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signsdirectory.elios-ec.eu/signs/index/index/c/10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1</a:t>
            </a:fld>
            <a:endParaRPr lang="en-GB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912649"/>
              </p:ext>
            </p:extLst>
          </p:nvPr>
        </p:nvGraphicFramePr>
        <p:xfrm>
          <a:off x="2699792" y="1700808"/>
          <a:ext cx="6120680" cy="3469480"/>
        </p:xfrm>
        <a:graphic>
          <a:graphicData uri="http://schemas.openxmlformats.org/drawingml/2006/table">
            <a:tbl>
              <a:tblPr firstRow="1" firstCol="1" bandRow="1"/>
              <a:tblGrid>
                <a:gridCol w="6120680"/>
              </a:tblGrid>
              <a:tr h="13967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3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WP1</a:t>
                      </a:r>
                      <a:r>
                        <a:rPr lang="fr-FR" sz="36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Progress report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3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By</a:t>
                      </a:r>
                      <a:r>
                        <a:rPr lang="fr-FR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Jean-Luc Salagnac, WP1 leader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Forum meeting 7, DG ENTR, Brussels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9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Outline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1628800"/>
            <a:ext cx="7894637" cy="3124944"/>
          </a:xfrm>
        </p:spPr>
        <p:txBody>
          <a:bodyPr/>
          <a:lstStyle/>
          <a:p>
            <a:r>
              <a:rPr lang="en-US" dirty="0" smtClean="0"/>
              <a:t>Objectives (reminder)</a:t>
            </a:r>
          </a:p>
          <a:p>
            <a:r>
              <a:rPr lang="en-US" dirty="0" smtClean="0"/>
              <a:t>Directory of quality signs</a:t>
            </a:r>
          </a:p>
          <a:p>
            <a:r>
              <a:rPr lang="en-US" dirty="0" smtClean="0"/>
              <a:t>Electronic survey</a:t>
            </a:r>
          </a:p>
          <a:p>
            <a:r>
              <a:rPr lang="en-US" dirty="0" smtClean="0"/>
              <a:t>Use of quality signs</a:t>
            </a:r>
          </a:p>
          <a:p>
            <a:r>
              <a:rPr lang="en-US" dirty="0" smtClean="0"/>
              <a:t>Perspectives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46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1143000"/>
          </a:xfrm>
        </p:spPr>
        <p:txBody>
          <a:bodyPr/>
          <a:lstStyle/>
          <a:p>
            <a:r>
              <a:rPr lang="da-DK" dirty="0" smtClean="0"/>
              <a:t>Reminder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980728"/>
            <a:ext cx="8388424" cy="54006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i="1" dirty="0" smtClean="0">
                <a:solidFill>
                  <a:srgbClr val="FF0000"/>
                </a:solidFill>
              </a:rPr>
              <a:t>“</a:t>
            </a:r>
            <a:r>
              <a:rPr lang="en-GB" b="1" i="1" dirty="0" smtClean="0"/>
              <a:t>Development </a:t>
            </a:r>
            <a:r>
              <a:rPr lang="en-GB" b="1" i="1" dirty="0"/>
              <a:t>of an EU directory </a:t>
            </a:r>
            <a:r>
              <a:rPr lang="en-GB" i="1" dirty="0"/>
              <a:t>on quality/conformity marks (labels, certificates, technical assessment, etc.) for construction products, processes, works, technical equipment and professional qualifications</a:t>
            </a:r>
            <a:r>
              <a:rPr lang="en-GB" i="1" dirty="0" smtClean="0"/>
              <a:t>.</a:t>
            </a:r>
            <a:r>
              <a:rPr lang="en-GB" i="1" dirty="0" smtClean="0">
                <a:solidFill>
                  <a:srgbClr val="FF0000"/>
                </a:solidFill>
              </a:rPr>
              <a:t>”</a:t>
            </a:r>
          </a:p>
          <a:p>
            <a:pPr marL="0" indent="0">
              <a:buNone/>
            </a:pPr>
            <a:endParaRPr lang="en-GB" i="1" dirty="0" smtClean="0"/>
          </a:p>
          <a:p>
            <a:pPr marL="0" indent="0" algn="ctr">
              <a:buNone/>
            </a:pPr>
            <a:r>
              <a:rPr lang="en-GB" dirty="0" smtClean="0"/>
              <a:t>as </a:t>
            </a:r>
            <a:r>
              <a:rPr lang="en-GB" dirty="0"/>
              <a:t>a way to </a:t>
            </a:r>
            <a:r>
              <a:rPr lang="en-GB" dirty="0" smtClean="0"/>
              <a:t>address the following issue: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i="1" dirty="0" smtClean="0">
                <a:solidFill>
                  <a:srgbClr val="FF0000"/>
                </a:solidFill>
              </a:rPr>
              <a:t>“</a:t>
            </a:r>
            <a:r>
              <a:rPr lang="en-GB" i="1" dirty="0"/>
              <a:t>The </a:t>
            </a:r>
            <a:r>
              <a:rPr lang="en-GB" b="1" i="1" dirty="0"/>
              <a:t>growing number</a:t>
            </a:r>
            <a:r>
              <a:rPr lang="en-GB" i="1" dirty="0"/>
              <a:t> of quality/conformity marks for construction products/services and eco-technologies does not necessarily provide </a:t>
            </a:r>
            <a:r>
              <a:rPr lang="en-GB" b="1" i="1" dirty="0"/>
              <a:t>clear and reliable indicators and information for the risk assessment </a:t>
            </a:r>
            <a:r>
              <a:rPr lang="en-GB" dirty="0"/>
              <a:t>(by insurers)</a:t>
            </a:r>
            <a:r>
              <a:rPr lang="en-GB" i="1" dirty="0"/>
              <a:t> and furthermore could raise issues regarding their </a:t>
            </a:r>
            <a:r>
              <a:rPr lang="en-GB" b="1" i="1" dirty="0"/>
              <a:t>compatibility with the objectives of the Internal Market</a:t>
            </a:r>
            <a:r>
              <a:rPr lang="en-GB" i="1" dirty="0" smtClean="0"/>
              <a:t>.</a:t>
            </a:r>
            <a:r>
              <a:rPr lang="en-GB" i="1" dirty="0" smtClean="0">
                <a:solidFill>
                  <a:srgbClr val="FF0000"/>
                </a:solidFill>
              </a:rPr>
              <a:t>”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21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1143000"/>
          </a:xfrm>
        </p:spPr>
        <p:txBody>
          <a:bodyPr/>
          <a:lstStyle/>
          <a:p>
            <a:r>
              <a:rPr lang="da-DK" dirty="0"/>
              <a:t>D</a:t>
            </a:r>
            <a:r>
              <a:rPr lang="da-DK" dirty="0" smtClean="0"/>
              <a:t>irectory of quality signs (QS)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71112" y="949994"/>
            <a:ext cx="8352000" cy="5647358"/>
          </a:xfrm>
        </p:spPr>
        <p:txBody>
          <a:bodyPr>
            <a:noAutofit/>
          </a:bodyPr>
          <a:lstStyle/>
          <a:p>
            <a:r>
              <a:rPr lang="en-US" sz="2800" dirty="0" smtClean="0"/>
              <a:t>Operational:</a:t>
            </a:r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signsdirectory.elios-ec.eu/signs/index/index/c/100</a:t>
            </a:r>
            <a:endParaRPr lang="en-US" sz="2400" dirty="0" smtClean="0"/>
          </a:p>
          <a:p>
            <a:r>
              <a:rPr lang="en-US" sz="2800" dirty="0" smtClean="0"/>
              <a:t>Four subjects /Eight countries </a:t>
            </a:r>
            <a:r>
              <a:rPr lang="en-US" sz="2000" dirty="0" smtClean="0"/>
              <a:t>(BE, CZ, DK, ES, FR, NL, PT, UK)</a:t>
            </a:r>
          </a:p>
          <a:p>
            <a:r>
              <a:rPr lang="en-US" sz="2800" dirty="0" smtClean="0"/>
              <a:t>Some countries with no QS (except CE marking) </a:t>
            </a:r>
            <a:r>
              <a:rPr lang="en-US" sz="2000" dirty="0" smtClean="0"/>
              <a:t>(e.g. RO)</a:t>
            </a:r>
          </a:p>
          <a:p>
            <a:r>
              <a:rPr lang="en-US" sz="2800" dirty="0" smtClean="0"/>
              <a:t>Easy to manage …</a:t>
            </a:r>
          </a:p>
          <a:p>
            <a:r>
              <a:rPr lang="en-US" sz="2800" dirty="0" smtClean="0"/>
              <a:t>… but difficult to populate</a:t>
            </a:r>
          </a:p>
          <a:p>
            <a:r>
              <a:rPr lang="en-US" sz="2800" dirty="0" smtClean="0"/>
              <a:t>Eco-technologies:</a:t>
            </a:r>
          </a:p>
          <a:p>
            <a:pPr lvl="1"/>
            <a:r>
              <a:rPr lang="en-US" dirty="0" smtClean="0"/>
              <a:t>Products</a:t>
            </a:r>
          </a:p>
          <a:p>
            <a:pPr lvl="1"/>
            <a:r>
              <a:rPr lang="en-US" dirty="0" smtClean="0"/>
              <a:t>Systems</a:t>
            </a:r>
          </a:p>
          <a:p>
            <a:pPr lvl="1"/>
            <a:r>
              <a:rPr lang="en-US" dirty="0" smtClean="0"/>
              <a:t>Competences (installers)</a:t>
            </a:r>
          </a:p>
          <a:p>
            <a:pPr lvl="1"/>
            <a:r>
              <a:rPr lang="en-US" dirty="0"/>
              <a:t>Works </a:t>
            </a:r>
          </a:p>
          <a:p>
            <a:pPr lvl="1"/>
            <a:endParaRPr lang="en-US" dirty="0" smtClean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4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96136" y="3212976"/>
            <a:ext cx="302433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8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1143000"/>
          </a:xfrm>
        </p:spPr>
        <p:txBody>
          <a:bodyPr/>
          <a:lstStyle/>
          <a:p>
            <a:r>
              <a:rPr lang="da-DK" dirty="0" smtClean="0"/>
              <a:t>Electronic survey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556793"/>
            <a:ext cx="8351838" cy="381642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Aimed to give a broader view</a:t>
            </a:r>
          </a:p>
          <a:p>
            <a:r>
              <a:rPr lang="en-US" sz="2800" dirty="0" smtClean="0"/>
              <a:t>Partial target</a:t>
            </a:r>
          </a:p>
          <a:p>
            <a:r>
              <a:rPr lang="en-US" sz="2800" dirty="0" smtClean="0"/>
              <a:t>Partial view</a:t>
            </a:r>
          </a:p>
          <a:p>
            <a:r>
              <a:rPr lang="en-US" sz="2800" dirty="0" smtClean="0"/>
              <a:t>Additional information</a:t>
            </a:r>
          </a:p>
          <a:p>
            <a:pPr marL="0" indent="0">
              <a:buNone/>
            </a:pPr>
            <a:r>
              <a:rPr lang="en-US" sz="2800" dirty="0"/>
              <a:t>t</a:t>
            </a:r>
            <a:r>
              <a:rPr lang="en-US" sz="2800" dirty="0" smtClean="0"/>
              <a:t>hrough phone interviews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5</a:t>
            </a:fld>
            <a:endParaRPr lang="en-GB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988840"/>
            <a:ext cx="3027680" cy="302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69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3701"/>
            <a:ext cx="8388424" cy="1143000"/>
          </a:xfrm>
        </p:spPr>
        <p:txBody>
          <a:bodyPr>
            <a:normAutofit/>
          </a:bodyPr>
          <a:lstStyle/>
          <a:p>
            <a:r>
              <a:rPr lang="da-DK" dirty="0" smtClean="0"/>
              <a:t>Use of QS by insurers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1052736"/>
            <a:ext cx="8388424" cy="5400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QS target specific uses of construction actors</a:t>
            </a:r>
          </a:p>
          <a:p>
            <a:r>
              <a:rPr lang="en-US" sz="2800" dirty="0" smtClean="0"/>
              <a:t>QS do not explicitly target (re)insurers needs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6</a:t>
            </a:fld>
            <a:endParaRPr lang="en-GB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941284"/>
              </p:ext>
            </p:extLst>
          </p:nvPr>
        </p:nvGraphicFramePr>
        <p:xfrm>
          <a:off x="899592" y="2508424"/>
          <a:ext cx="8064897" cy="3656880"/>
        </p:xfrm>
        <a:graphic>
          <a:graphicData uri="http://schemas.openxmlformats.org/drawingml/2006/table">
            <a:tbl>
              <a:tblPr firstRow="1" firstCol="1" bandRow="1"/>
              <a:tblGrid>
                <a:gridCol w="1656184"/>
                <a:gridCol w="1368152"/>
                <a:gridCol w="1080120"/>
                <a:gridCol w="1440160"/>
                <a:gridCol w="792088"/>
                <a:gridCol w="576064"/>
                <a:gridCol w="1152129"/>
              </a:tblGrid>
              <a:tr h="404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PMingLiU"/>
                          <a:cs typeface="Arial"/>
                        </a:rPr>
                        <a:t>insured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PMingLiU"/>
                          <a:cs typeface="Arial"/>
                        </a:rPr>
                        <a:t>type of insurance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PMingLiU"/>
                          <a:cs typeface="Arial"/>
                        </a:rPr>
                        <a:t>product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PMingLiU"/>
                          <a:cs typeface="Arial"/>
                        </a:rPr>
                        <a:t>system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Calibri"/>
                          <a:ea typeface="PMingLiU"/>
                          <a:cs typeface="Arial"/>
                        </a:rPr>
                        <a:t>competence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Calibri"/>
                          <a:ea typeface="PMingLiU"/>
                          <a:cs typeface="Arial"/>
                        </a:rPr>
                        <a:t>work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manufacturer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TPL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/>
                          <a:ea typeface="PMingLiU"/>
                          <a:cs typeface="Arial"/>
                        </a:rPr>
                        <a:t>A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/>
                          <a:ea typeface="PMingLiU"/>
                          <a:cs typeface="Arial"/>
                        </a:rPr>
                        <a:t>C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contractor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TPL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B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A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architect</a:t>
                      </a:r>
                      <a:r>
                        <a:rPr lang="en-GB" sz="1800" dirty="0" smtClean="0">
                          <a:effectLst/>
                          <a:latin typeface="Calibri"/>
                          <a:ea typeface="PMingLiU"/>
                          <a:cs typeface="Arial"/>
                        </a:rPr>
                        <a:t>/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/>
                          <a:ea typeface="PMingLiU"/>
                          <a:cs typeface="Arial"/>
                        </a:rPr>
                        <a:t>engineering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PI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A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A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building work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IDI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C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B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A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Arial"/>
                        </a:rPr>
                        <a:t>A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Calibri"/>
                          <a:ea typeface="PMingLiU"/>
                          <a:cs typeface="Calibri"/>
                        </a:rPr>
                        <a:t>LEGEND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Calibri"/>
                          <a:ea typeface="PMingLiU"/>
                          <a:cs typeface="Calibri"/>
                        </a:rPr>
                        <a:t>A:</a:t>
                      </a:r>
                      <a:r>
                        <a:rPr lang="en-GB" sz="1800">
                          <a:effectLst/>
                          <a:latin typeface="Calibri"/>
                          <a:ea typeface="PMingLiU"/>
                          <a:cs typeface="Calibri"/>
                        </a:rPr>
                        <a:t> high relevance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PMingLiU"/>
                          <a:cs typeface="Calibri"/>
                        </a:rPr>
                        <a:t>B:</a:t>
                      </a: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Calibri"/>
                        </a:rPr>
                        <a:t> medium relevance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PMingLiU"/>
                          <a:cs typeface="Calibri"/>
                        </a:rPr>
                        <a:t>C:</a:t>
                      </a: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Calibri"/>
                        </a:rPr>
                        <a:t> no relevance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Calibri"/>
                          <a:ea typeface="PMingLiU"/>
                          <a:cs typeface="Calibri"/>
                        </a:rPr>
                        <a:t>TPL:</a:t>
                      </a:r>
                      <a:r>
                        <a:rPr lang="en-GB" sz="1800">
                          <a:effectLst/>
                          <a:latin typeface="Calibri"/>
                          <a:ea typeface="PMingLiU"/>
                          <a:cs typeface="Calibri"/>
                        </a:rPr>
                        <a:t> Third Party Liability insurance</a:t>
                      </a:r>
                      <a:endParaRPr lang="fr-FR" sz="18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PMingLiU"/>
                          <a:cs typeface="Calibri"/>
                        </a:rPr>
                        <a:t>PI:</a:t>
                      </a:r>
                      <a:r>
                        <a:rPr lang="en-GB" sz="1800" dirty="0">
                          <a:solidFill>
                            <a:srgbClr val="444444"/>
                          </a:solidFill>
                          <a:effectLst/>
                          <a:latin typeface="Calibri"/>
                          <a:ea typeface="PMingLiU"/>
                          <a:cs typeface="Calibri"/>
                        </a:rPr>
                        <a:t> professional indemnity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Calibri"/>
                          <a:ea typeface="PMingLiU"/>
                          <a:cs typeface="Calibri"/>
                        </a:rPr>
                        <a:t>IDI:</a:t>
                      </a:r>
                      <a:r>
                        <a:rPr lang="en-GB" sz="1800" dirty="0">
                          <a:effectLst/>
                          <a:latin typeface="Calibri"/>
                          <a:ea typeface="PMingLiU"/>
                          <a:cs typeface="Calibri"/>
                        </a:rPr>
                        <a:t> </a:t>
                      </a:r>
                      <a:r>
                        <a:rPr lang="en-GB" sz="1800" dirty="0">
                          <a:solidFill>
                            <a:srgbClr val="444444"/>
                          </a:solidFill>
                          <a:effectLst/>
                          <a:latin typeface="Calibri"/>
                          <a:ea typeface="PMingLiU"/>
                          <a:cs typeface="Calibri"/>
                        </a:rPr>
                        <a:t>inherent defects insurance</a:t>
                      </a:r>
                      <a:endParaRPr lang="fr-FR" sz="18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95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025352"/>
            <a:ext cx="8388424" cy="305172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GB" sz="2800" dirty="0" smtClean="0"/>
              <a:t>Promote the </a:t>
            </a:r>
            <a:r>
              <a:rPr lang="en-GB" sz="2800" dirty="0"/>
              <a:t>directory at the </a:t>
            </a:r>
            <a:r>
              <a:rPr lang="en-GB" sz="2800" dirty="0" smtClean="0"/>
              <a:t>EU level :</a:t>
            </a:r>
          </a:p>
          <a:p>
            <a:pPr marL="361950" lvl="1" indent="-268288">
              <a:spcBef>
                <a:spcPts val="600"/>
              </a:spcBef>
            </a:pPr>
            <a:r>
              <a:rPr lang="en-GB" sz="2400" dirty="0" smtClean="0"/>
              <a:t>Increase population of QS </a:t>
            </a:r>
          </a:p>
          <a:p>
            <a:pPr marL="361950" lvl="1" indent="-268288">
              <a:spcBef>
                <a:spcPts val="600"/>
              </a:spcBef>
            </a:pPr>
            <a:r>
              <a:rPr lang="en-GB" sz="2400" dirty="0" smtClean="0"/>
              <a:t>Inform of the existence of QS</a:t>
            </a:r>
          </a:p>
          <a:p>
            <a:pPr marL="361950" lvl="1" indent="-268288">
              <a:spcBef>
                <a:spcPts val="600"/>
              </a:spcBef>
            </a:pPr>
            <a:r>
              <a:rPr lang="en-GB" sz="2400" dirty="0" smtClean="0"/>
              <a:t>Inform on the scope (who?, what?, how?) </a:t>
            </a:r>
            <a:r>
              <a:rPr lang="en-GB" sz="2400" dirty="0"/>
              <a:t>and limitations of </a:t>
            </a:r>
            <a:r>
              <a:rPr lang="en-GB" sz="2400" dirty="0" smtClean="0"/>
              <a:t>QS</a:t>
            </a:r>
          </a:p>
          <a:p>
            <a:pPr marL="361950" lvl="1" indent="-268288">
              <a:spcBef>
                <a:spcPts val="600"/>
              </a:spcBef>
            </a:pPr>
            <a:r>
              <a:rPr lang="en-GB" sz="2400" dirty="0" smtClean="0"/>
              <a:t>Allow comparison between QS</a:t>
            </a:r>
          </a:p>
          <a:p>
            <a:pPr marL="361950" lvl="1" indent="-268288">
              <a:spcBef>
                <a:spcPts val="600"/>
              </a:spcBef>
            </a:pPr>
            <a:r>
              <a:rPr lang="en-US" sz="2400" dirty="0"/>
              <a:t>Facilitate understanding and therefore mutual </a:t>
            </a:r>
            <a:r>
              <a:rPr lang="en-US" sz="2400" dirty="0" smtClean="0"/>
              <a:t>recognition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7</a:t>
            </a:fld>
            <a:endParaRPr lang="en-GB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755576" y="15748"/>
            <a:ext cx="8388424" cy="892972"/>
          </a:xfrm>
        </p:spPr>
        <p:txBody>
          <a:bodyPr/>
          <a:lstStyle/>
          <a:p>
            <a:r>
              <a:rPr lang="en-US" dirty="0" smtClean="0"/>
              <a:t>Perspectives </a:t>
            </a:r>
            <a:endParaRPr lang="en-US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746706" y="4005064"/>
            <a:ext cx="8388424" cy="2043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GB" sz="2800" dirty="0" smtClean="0"/>
              <a:t>Highlight/clarify  links between QS and insurance(s)</a:t>
            </a:r>
          </a:p>
          <a:p>
            <a:pPr marL="363538" lvl="1">
              <a:spcBef>
                <a:spcPts val="600"/>
              </a:spcBef>
            </a:pPr>
            <a:r>
              <a:rPr lang="en-US" sz="2400" dirty="0" smtClean="0"/>
              <a:t>QS provide reliable information to assess risks</a:t>
            </a:r>
          </a:p>
          <a:p>
            <a:pPr marL="363538" lvl="1">
              <a:spcBef>
                <a:spcPts val="600"/>
              </a:spcBef>
            </a:pPr>
            <a:r>
              <a:rPr lang="en-GB" sz="2400" dirty="0" smtClean="0"/>
              <a:t>QS remain one element among many others to assess risks</a:t>
            </a:r>
          </a:p>
          <a:p>
            <a:pPr marL="363538" lvl="1">
              <a:spcBef>
                <a:spcPts val="600"/>
              </a:spcBef>
            </a:pPr>
            <a:r>
              <a:rPr lang="en-GB" sz="2400" dirty="0" smtClean="0"/>
              <a:t>More specific QS related to risk assessment?</a:t>
            </a:r>
          </a:p>
        </p:txBody>
      </p:sp>
    </p:spTree>
    <p:extLst>
      <p:ext uri="{BB962C8B-B14F-4D97-AF65-F5344CB8AC3E}">
        <p14:creationId xmlns:p14="http://schemas.microsoft.com/office/powerpoint/2010/main" val="177545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1484784"/>
            <a:ext cx="8388424" cy="4525963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You </a:t>
            </a:r>
            <a:r>
              <a:rPr lang="en-GB"/>
              <a:t>may </a:t>
            </a:r>
            <a:r>
              <a:rPr lang="en-GB" smtClean="0"/>
              <a:t>have questions</a:t>
            </a:r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27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401</Words>
  <Application>Microsoft Office PowerPoint</Application>
  <PresentationFormat>Skærmshow (4:3)</PresentationFormat>
  <Paragraphs>112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8</vt:i4>
      </vt:variant>
    </vt:vector>
  </HeadingPairs>
  <TitlesOfParts>
    <vt:vector size="9" baseType="lpstr">
      <vt:lpstr>Kontortema</vt:lpstr>
      <vt:lpstr>PowerPoint-præsentation</vt:lpstr>
      <vt:lpstr>Outline</vt:lpstr>
      <vt:lpstr>Reminder</vt:lpstr>
      <vt:lpstr>Directory of quality signs (QS)</vt:lpstr>
      <vt:lpstr>Electronic survey</vt:lpstr>
      <vt:lpstr>Use of QS by insurers</vt:lpstr>
      <vt:lpstr>Perspectives 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Haugbølle</dc:creator>
  <cp:lastModifiedBy>Kim Haugbølle</cp:lastModifiedBy>
  <cp:revision>94</cp:revision>
  <cp:lastPrinted>2014-05-27T15:53:22Z</cp:lastPrinted>
  <dcterms:created xsi:type="dcterms:W3CDTF">2013-05-23T19:43:43Z</dcterms:created>
  <dcterms:modified xsi:type="dcterms:W3CDTF">2014-11-12T10:39:26Z</dcterms:modified>
</cp:coreProperties>
</file>